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1487" r:id="rId4"/>
    <p:sldId id="1702" r:id="rId5"/>
    <p:sldId id="1703" r:id="rId6"/>
    <p:sldId id="1704" r:id="rId7"/>
    <p:sldId id="1705" r:id="rId8"/>
    <p:sldId id="1706" r:id="rId9"/>
    <p:sldId id="1707" r:id="rId10"/>
    <p:sldId id="1708" r:id="rId11"/>
    <p:sldId id="1503" r:id="rId12"/>
    <p:sldId id="1501" r:id="rId13"/>
    <p:sldId id="1502" r:id="rId14"/>
    <p:sldId id="1675" r:id="rId15"/>
    <p:sldId id="1676" r:id="rId16"/>
    <p:sldId id="1654" r:id="rId17"/>
    <p:sldId id="1653" r:id="rId18"/>
    <p:sldId id="1518" r:id="rId19"/>
    <p:sldId id="1521" r:id="rId20"/>
    <p:sldId id="1630" r:id="rId21"/>
    <p:sldId id="1655" r:id="rId22"/>
    <p:sldId id="1522" r:id="rId23"/>
    <p:sldId id="1524" r:id="rId24"/>
    <p:sldId id="1631" r:id="rId25"/>
    <p:sldId id="1531" r:id="rId26"/>
    <p:sldId id="1532" r:id="rId27"/>
    <p:sldId id="1632" r:id="rId28"/>
    <p:sldId id="1535" r:id="rId29"/>
    <p:sldId id="1569" r:id="rId30"/>
    <p:sldId id="1595" r:id="rId31"/>
    <p:sldId id="1526" r:id="rId32"/>
    <p:sldId id="1511" r:id="rId33"/>
    <p:sldId id="1512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2D1"/>
    <a:srgbClr val="0B5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18.jpeg"/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353"/>
            <a:ext cx="1699955" cy="2612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6"/>
          <a:stretch>
            <a:fillRect/>
          </a:stretch>
        </p:blipFill>
        <p:spPr>
          <a:xfrm>
            <a:off x="0" y="3693694"/>
            <a:ext cx="3294796" cy="26127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/>
          <a:stretch>
            <a:fillRect/>
          </a:stretch>
        </p:blipFill>
        <p:spPr>
          <a:xfrm>
            <a:off x="9202057" y="2857195"/>
            <a:ext cx="2989943" cy="31882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6"/>
          <a:stretch>
            <a:fillRect/>
          </a:stretch>
        </p:blipFill>
        <p:spPr>
          <a:xfrm>
            <a:off x="0" y="2273968"/>
            <a:ext cx="6759274" cy="4584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46"/>
            <a:ext cx="12192000" cy="48134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2" y="2700626"/>
            <a:ext cx="1173986" cy="3316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>
            <a:fillRect/>
          </a:stretch>
        </p:blipFill>
        <p:spPr>
          <a:xfrm>
            <a:off x="-322" y="4407147"/>
            <a:ext cx="12192000" cy="24508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37" y="5629994"/>
            <a:ext cx="1256719" cy="1256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950"/>
            <a:ext cx="12192000" cy="11620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0"/>
          <a:stretch>
            <a:fillRect/>
          </a:stretch>
        </p:blipFill>
        <p:spPr>
          <a:xfrm>
            <a:off x="0" y="5547488"/>
            <a:ext cx="12192000" cy="1310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" y="-8255"/>
            <a:ext cx="11176635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0" y="112217"/>
            <a:ext cx="1600615" cy="5886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4" y="5345763"/>
            <a:ext cx="1561301" cy="1256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4114799"/>
            <a:ext cx="3376429" cy="33764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21" y="-8467"/>
            <a:ext cx="1118235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754539" cy="6452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3919917"/>
            <a:ext cx="3571312" cy="3571312"/>
          </a:xfrm>
          <a:prstGeom prst="rect">
            <a:avLst/>
          </a:prstGeom>
        </p:spPr>
      </p:pic>
      <p:sp>
        <p:nvSpPr>
          <p:cNvPr id="18" name="Text Box 33"/>
          <p:cNvSpPr txBox="1"/>
          <p:nvPr userDrawn="1"/>
        </p:nvSpPr>
        <p:spPr>
          <a:xfrm>
            <a:off x="8760185" y="213519"/>
            <a:ext cx="3671887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优翼八年级英语上（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RJ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           教学课件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8910" r="7255" b="97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4325"/>
            <a:ext cx="11582400" cy="6229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98" y="53836"/>
            <a:ext cx="1184395" cy="435575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04800" y="6543675"/>
            <a:ext cx="25226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600" dirty="0">
                <a:ln w="0"/>
                <a:solidFill>
                  <a:srgbClr val="3B8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600" b="1" spc="600" dirty="0">
              <a:ln w="0"/>
              <a:solidFill>
                <a:srgbClr val="3B8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-1" y="6537653"/>
            <a:ext cx="12192001" cy="365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585" r="7255" b="91189"/>
          <a:stretch>
            <a:fillRect/>
          </a:stretch>
        </p:blipFill>
        <p:spPr>
          <a:xfrm>
            <a:off x="-2" y="-2611"/>
            <a:ext cx="12192000" cy="187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35" b="88620"/>
          <a:stretch>
            <a:fillRect/>
          </a:stretch>
        </p:blipFill>
        <p:spPr>
          <a:xfrm>
            <a:off x="2" y="-1"/>
            <a:ext cx="1698785" cy="885906"/>
          </a:xfrm>
          <a:custGeom>
            <a:avLst/>
            <a:gdLst>
              <a:gd name="connsiteX0" fmla="*/ 0 w 1698785"/>
              <a:gd name="connsiteY0" fmla="*/ 0 h 885906"/>
              <a:gd name="connsiteX1" fmla="*/ 1698785 w 1698785"/>
              <a:gd name="connsiteY1" fmla="*/ 0 h 885906"/>
              <a:gd name="connsiteX2" fmla="*/ 1696081 w 1698785"/>
              <a:gd name="connsiteY2" fmla="*/ 41543 h 885906"/>
              <a:gd name="connsiteX3" fmla="*/ 489962 w 1698785"/>
              <a:gd name="connsiteY3" fmla="*/ 885906 h 885906"/>
              <a:gd name="connsiteX4" fmla="*/ 18050 w 1698785"/>
              <a:gd name="connsiteY4" fmla="*/ 811995 h 885906"/>
              <a:gd name="connsiteX5" fmla="*/ 0 w 1698785"/>
              <a:gd name="connsiteY5" fmla="*/ 805250 h 88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785" h="885906">
                <a:moveTo>
                  <a:pt x="0" y="0"/>
                </a:moveTo>
                <a:lnTo>
                  <a:pt x="1698785" y="0"/>
                </a:lnTo>
                <a:lnTo>
                  <a:pt x="1696081" y="41543"/>
                </a:lnTo>
                <a:cubicBezTo>
                  <a:pt x="1633995" y="515809"/>
                  <a:pt x="1117692" y="885906"/>
                  <a:pt x="489962" y="885906"/>
                </a:cubicBezTo>
                <a:cubicBezTo>
                  <a:pt x="322568" y="885906"/>
                  <a:pt x="163097" y="859588"/>
                  <a:pt x="18050" y="811995"/>
                </a:cubicBezTo>
                <a:lnTo>
                  <a:pt x="0" y="80525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" y="141971"/>
            <a:ext cx="1253739" cy="49432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6609282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846310" y="6612255"/>
            <a:ext cx="2300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400" b="1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9083687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9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9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9266568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8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8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63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4.png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6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media" Target="file:///L:\22&#31179;&#20843;&#24180;&#32423;&#19978;&#23398;&#26399;&#25945;&#23398;&#35838;&#20214;&#35843;&#25913;\&#20843;&#19978;Unit%204\Unit4%20SectionB&#65288;1a-1e&#65289;\Section%20B%201c.mp3" TargetMode="External"/><Relationship Id="rId8" Type="http://schemas.openxmlformats.org/officeDocument/2006/relationships/audio" Target="file:///L:\22&#31179;&#20843;&#24180;&#32423;&#19978;&#23398;&#26399;&#25945;&#23398;&#35838;&#20214;&#35843;&#25913;\&#20843;&#19978;Unit%204\Unit4%20SectionB&#65288;1a-1e&#65289;\Section%20B%201c.mp3" TargetMode="External"/><Relationship Id="rId7" Type="http://schemas.openxmlformats.org/officeDocument/2006/relationships/image" Target="../media/image49.jpeg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14.jpeg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7.xml"/><Relationship Id="rId10" Type="http://schemas.openxmlformats.org/officeDocument/2006/relationships/image" Target="../media/image50.jpe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0.jpeg"/><Relationship Id="rId3" Type="http://schemas.microsoft.com/office/2007/relationships/media" Target="file:///L:\22&#31179;&#20843;&#24180;&#32423;&#19978;&#23398;&#26399;&#25945;&#23398;&#35838;&#20214;&#35843;&#25913;\&#20843;&#19978;Unit%204\Unit4%20SectionB&#65288;1a-1e&#65289;\Section%20B%201d.mp3" TargetMode="External"/><Relationship Id="rId2" Type="http://schemas.openxmlformats.org/officeDocument/2006/relationships/audio" Target="file:///L:\22&#31179;&#20843;&#24180;&#32423;&#19978;&#23398;&#26399;&#25945;&#23398;&#35838;&#20214;&#35843;&#25913;\&#20843;&#19978;Unit%204\Unit4%20SectionB&#65288;1a-1e&#65289;\Section%20B%201d.mp3" TargetMode="Externa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tags" Target="../tags/tag1.xml"/><Relationship Id="rId4" Type="http://schemas.microsoft.com/office/2007/relationships/media" Target="file:///L:\22&#31179;&#20843;&#24180;&#32423;&#19978;&#23398;&#26399;&#25945;&#23398;&#35838;&#20214;&#35843;&#25913;\&#20843;&#19978;Unit%204\Unit4%20SectionB&#65288;1a-1e&#65289;\&#22269;&#22806;&#36798;&#20154;&#31168;-p6-Paul%20Thomas%20Mitchell%20-%20My%20Life.mp4" TargetMode="External"/><Relationship Id="rId3" Type="http://schemas.openxmlformats.org/officeDocument/2006/relationships/video" Target="file:///L:\22&#31179;&#20843;&#24180;&#32423;&#19978;&#23398;&#26399;&#25945;&#23398;&#35838;&#20214;&#35843;&#25913;\&#20843;&#19978;Unit%204\Unit4%20SectionB&#65288;1a-1e&#65289;\&#22269;&#22806;&#36798;&#20154;&#31168;-p6-Paul%20Thomas%20Mitchell%20-%20My%20Life.mp4" TargetMode="Externa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1.jpeg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jpeg"/><Relationship Id="rId2" Type="http://schemas.openxmlformats.org/officeDocument/2006/relationships/image" Target="../media/image24.pn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14.jpeg"/><Relationship Id="rId1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4.jpeg"/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816" y="8551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718733" y="916517"/>
            <a:ext cx="4906433" cy="748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rgbClr val="45A7BB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优质教学资源合集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rgbClr val="45A7BB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" y="1805517"/>
            <a:ext cx="6703484" cy="2227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优翼与一线教师联合编写，为各位老师提供优质的原创资源，内含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教学课件、教案、配套习题课件、原创模拟卷、课文朗读音视频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等资料。</a:t>
            </a:r>
            <a:endParaRPr kumimoji="0" lang="zh-CN" altLang="en-US" sz="26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4167505" y="4440555"/>
            <a:ext cx="2005330" cy="911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实时更新！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扫码关注！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</p:txBody>
      </p:sp>
      <p:pic>
        <p:nvPicPr>
          <p:cNvPr id="6" name="图片 8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66" y="3310467"/>
            <a:ext cx="1416049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9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00" y="3373967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3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33" y="3517901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41" y="3657389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1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166" y="960967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2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216" y="10710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0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749" y="884767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382" y="1003301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016" y="1121834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116" y="3409951"/>
            <a:ext cx="1413933" cy="18732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云形 15"/>
          <p:cNvSpPr/>
          <p:nvPr/>
        </p:nvSpPr>
        <p:spPr>
          <a:xfrm>
            <a:off x="6151033" y="5145617"/>
            <a:ext cx="1526117" cy="929217"/>
          </a:xfrm>
          <a:prstGeom prst="cloud">
            <a:avLst/>
          </a:prstGeom>
          <a:solidFill>
            <a:schemeClr val="bg1"/>
          </a:solidFill>
          <a:ln w="12700">
            <a:solidFill>
              <a:srgbClr val="3EA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65333" y="5283200"/>
            <a:ext cx="1255184" cy="666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原创</a:t>
            </a: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474895" cy="542409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1718733" y="1664547"/>
            <a:ext cx="4454102" cy="0"/>
          </a:xfrm>
          <a:prstGeom prst="line">
            <a:avLst/>
          </a:prstGeom>
          <a:ln w="38100">
            <a:solidFill>
              <a:srgbClr val="45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" descr="Cache_4a963a7e96e664ee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998" y="4174066"/>
            <a:ext cx="1966383" cy="19663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/>
          <p:nvPr/>
        </p:nvSpPr>
        <p:spPr>
          <a:xfrm>
            <a:off x="4752975" y="3156585"/>
            <a:ext cx="3258185" cy="76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000" i="0" u="none" strike="noStrike" kern="1200" cap="none" spc="0" normalizeH="0" baseline="0" noProof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八年级（上）</a:t>
            </a:r>
            <a:endParaRPr kumimoji="0" lang="zh-CN" altLang="zh-CN" sz="400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178" y="1348740"/>
            <a:ext cx="10140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优翼英语教学课件（</a:t>
            </a:r>
            <a:r>
              <a:rPr lang="en-US" altLang="zh-CN" sz="7200" b="1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RJ</a:t>
            </a:r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7200" b="1" i="0" u="none" strike="noStrike" kern="1200" normalizeH="0" baseline="0" noProof="0" dirty="0">
              <a:ln w="0"/>
              <a:effectLst>
                <a:glow>
                  <a:schemeClr val="bg1"/>
                </a:glo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67" y="3727689"/>
            <a:ext cx="3532729" cy="4321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91" y="3049897"/>
            <a:ext cx="1120021" cy="1069389"/>
          </a:xfrm>
          <a:prstGeom prst="rect">
            <a:avLst/>
          </a:prstGeom>
        </p:spPr>
      </p:pic>
      <p:pic>
        <p:nvPicPr>
          <p:cNvPr id="5" name="图片 4" descr="58dd6a3ea612b_61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3580" y="5527675"/>
            <a:ext cx="2370455" cy="1143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79" y="5358116"/>
            <a:ext cx="1561301" cy="1256543"/>
          </a:xfrm>
          <a:prstGeom prst="rect">
            <a:avLst/>
          </a:prstGeom>
        </p:spPr>
      </p:pic>
      <p:sp>
        <p:nvSpPr>
          <p:cNvPr id="18" name="Rectangle 4"/>
          <p:cNvSpPr/>
          <p:nvPr/>
        </p:nvSpPr>
        <p:spPr>
          <a:xfrm>
            <a:off x="-8651" y="1599405"/>
            <a:ext cx="12053887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Unit 4  What’s the best movie theater ?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769110" y="2457768"/>
            <a:ext cx="821182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Section B (1a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1e)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5a1898b18cf7b_610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1145" y="4324350"/>
            <a:ext cx="2698750" cy="22606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17713" y="1201739"/>
            <a:ext cx="8442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写出下列形容词或副词的比较级和最高级。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180" name="Group 60"/>
          <p:cNvGraphicFramePr>
            <a:graphicFrameLocks noGrp="1"/>
          </p:cNvGraphicFramePr>
          <p:nvPr/>
        </p:nvGraphicFramePr>
        <p:xfrm>
          <a:off x="2263775" y="1946275"/>
          <a:ext cx="7721600" cy="4579620"/>
        </p:xfrm>
        <a:graphic>
          <a:graphicData uri="http://schemas.openxmlformats.org/drawingml/2006/table">
            <a:tbl>
              <a:tblPr/>
              <a:tblGrid>
                <a:gridCol w="1960563"/>
                <a:gridCol w="2959100"/>
                <a:gridCol w="2801937"/>
              </a:tblGrid>
              <a:tr h="4841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funny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creative</a:t>
                      </a:r>
                      <a:endParaRPr kumimoji="0" lang="en-US" altLang="zh-CN" sz="32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quiet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good/well 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boring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bad/badly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7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serious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33"/>
          <p:cNvSpPr txBox="1">
            <a:spLocks noChangeArrowheads="1"/>
          </p:cNvSpPr>
          <p:nvPr/>
        </p:nvSpPr>
        <p:spPr bwMode="auto">
          <a:xfrm>
            <a:off x="5016500" y="1997075"/>
            <a:ext cx="1511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funnier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666039" y="1946275"/>
            <a:ext cx="15830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funniest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4584700" y="2593975"/>
            <a:ext cx="25476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more creative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5016500" y="3241675"/>
            <a:ext cx="14243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quieter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Text Box 38"/>
          <p:cNvSpPr txBox="1">
            <a:spLocks noChangeArrowheads="1"/>
          </p:cNvSpPr>
          <p:nvPr/>
        </p:nvSpPr>
        <p:spPr bwMode="auto">
          <a:xfrm>
            <a:off x="7645400" y="3241675"/>
            <a:ext cx="15373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quietest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4986339" y="3944939"/>
            <a:ext cx="12204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better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7608889" y="3944939"/>
            <a:ext cx="8826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best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Text Box 41"/>
          <p:cNvSpPr txBox="1">
            <a:spLocks noChangeArrowheads="1"/>
          </p:cNvSpPr>
          <p:nvPr/>
        </p:nvSpPr>
        <p:spPr bwMode="auto">
          <a:xfrm>
            <a:off x="4625658" y="4613275"/>
            <a:ext cx="23310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more boring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Text Box 43"/>
          <p:cNvSpPr txBox="1">
            <a:spLocks noChangeArrowheads="1"/>
          </p:cNvSpPr>
          <p:nvPr/>
        </p:nvSpPr>
        <p:spPr bwMode="auto">
          <a:xfrm>
            <a:off x="5016501" y="5257800"/>
            <a:ext cx="11982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worse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Text Box 44"/>
          <p:cNvSpPr txBox="1">
            <a:spLocks noChangeArrowheads="1"/>
          </p:cNvSpPr>
          <p:nvPr/>
        </p:nvSpPr>
        <p:spPr bwMode="auto">
          <a:xfrm>
            <a:off x="7824789" y="5257800"/>
            <a:ext cx="11531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worst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4585335" y="5907089"/>
            <a:ext cx="23983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more serious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27196" r="21930" b="22695"/>
          <a:stretch>
            <a:fillRect/>
          </a:stretch>
        </p:blipFill>
        <p:spPr>
          <a:xfrm>
            <a:off x="4587800" y="452588"/>
            <a:ext cx="3107659" cy="709782"/>
          </a:xfrm>
          <a:prstGeom prst="rect">
            <a:avLst/>
          </a:prstGeom>
        </p:spPr>
      </p:pic>
      <p:sp>
        <p:nvSpPr>
          <p:cNvPr id="18" name="Text Box 3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94880" y="2577465"/>
            <a:ext cx="2487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most creative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Text Box 4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35838" y="4668520"/>
            <a:ext cx="22713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most boring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95515" y="5962334"/>
            <a:ext cx="23387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solidFill>
                  <a:srgbClr val="FF0000"/>
                </a:solidFill>
              </a:rPr>
              <a:t>most serious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对话气泡: 圆角矩形 3"/>
          <p:cNvSpPr/>
          <p:nvPr>
            <p:custDataLst>
              <p:tags r:id="rId5"/>
            </p:custDataLst>
          </p:nvPr>
        </p:nvSpPr>
        <p:spPr>
          <a:xfrm>
            <a:off x="399415" y="2352040"/>
            <a:ext cx="1728470" cy="1068070"/>
          </a:xfrm>
          <a:prstGeom prst="wedgeRoundRectCallout">
            <a:avLst>
              <a:gd name="adj1" fmla="val 58706"/>
              <a:gd name="adj2" fmla="val -1260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2000" dirty="0">
                <a:solidFill>
                  <a:schemeClr val="tx1"/>
                </a:solidFill>
              </a:rPr>
              <a:t>.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有创造力的</a:t>
            </a:r>
            <a:r>
              <a:rPr lang="en-US" altLang="zh-CN" sz="2000" dirty="0">
                <a:solidFill>
                  <a:schemeClr val="tx1"/>
                </a:solidFill>
              </a:rPr>
              <a:t>; </a:t>
            </a:r>
            <a:r>
              <a:rPr lang="zh-CN" altLang="en-US" sz="2000" dirty="0">
                <a:solidFill>
                  <a:schemeClr val="tx1"/>
                </a:solidFill>
              </a:rPr>
              <a:t>创造性的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4" grpId="0" autoUpdateAnimBg="0"/>
      <p:bldP spid="15" grpId="0" autoUpdateAnimBg="0"/>
      <p:bldP spid="16" grpId="0" autoUpdateAnimBg="0"/>
      <p:bldP spid="18" grpId="0" autoUpdateAnimBg="0"/>
      <p:bldP spid="19" grpId="0" autoUpdateAnimBg="0"/>
      <p:bldP spid="2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5"/>
          <p:cNvSpPr txBox="1">
            <a:spLocks noChangeArrowheads="1"/>
          </p:cNvSpPr>
          <p:nvPr/>
        </p:nvSpPr>
        <p:spPr bwMode="auto">
          <a:xfrm>
            <a:off x="985520" y="398145"/>
            <a:ext cx="11026140" cy="122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Write these words and phrases next to their opposites(</a:t>
            </a:r>
            <a:r>
              <a:rPr lang="zh-CN" altLang="zh-CN" dirty="0">
                <a:solidFill>
                  <a:srgbClr val="0000FF"/>
                </a:solidFill>
                <a:latin typeface="Arial" panose="020B0604020202020204" pitchFamily="34" charset="0"/>
              </a:rPr>
              <a:t>反义词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) in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9877" name="Group 5"/>
          <p:cNvGraphicFramePr>
            <a:graphicFrameLocks noGrp="1"/>
          </p:cNvGraphicFramePr>
          <p:nvPr/>
        </p:nvGraphicFramePr>
        <p:xfrm>
          <a:off x="2357562" y="2996907"/>
          <a:ext cx="7200900" cy="2879726"/>
        </p:xfrm>
        <a:graphic>
          <a:graphicData uri="http://schemas.openxmlformats.org/drawingml/2006/table">
            <a:tbl>
              <a:tblPr/>
              <a:tblGrid>
                <a:gridCol w="3527425"/>
                <a:gridCol w="3673475"/>
              </a:tblGrid>
              <a:tr h="720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most boring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most creative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loudest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worst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most serious</a:t>
                      </a: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4" name="Rectangle 22"/>
          <p:cNvSpPr>
            <a:spLocks noChangeArrowheads="1"/>
          </p:cNvSpPr>
          <p:nvPr/>
        </p:nvSpPr>
        <p:spPr bwMode="auto">
          <a:xfrm>
            <a:off x="5969190" y="3773222"/>
            <a:ext cx="18237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quietest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79895" name="Rectangle 23"/>
          <p:cNvSpPr>
            <a:spLocks noChangeArrowheads="1"/>
          </p:cNvSpPr>
          <p:nvPr/>
        </p:nvSpPr>
        <p:spPr bwMode="auto">
          <a:xfrm>
            <a:off x="6017001" y="4528563"/>
            <a:ext cx="10033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best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79896" name="Rectangle 24"/>
          <p:cNvSpPr>
            <a:spLocks noChangeArrowheads="1"/>
          </p:cNvSpPr>
          <p:nvPr/>
        </p:nvSpPr>
        <p:spPr bwMode="auto">
          <a:xfrm>
            <a:off x="5958012" y="5202598"/>
            <a:ext cx="18237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funniest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79897" name="Rectangle 25"/>
          <p:cNvSpPr>
            <a:spLocks noChangeArrowheads="1"/>
          </p:cNvSpPr>
          <p:nvPr/>
        </p:nvSpPr>
        <p:spPr bwMode="auto">
          <a:xfrm>
            <a:off x="2326640" y="1831975"/>
            <a:ext cx="9399270" cy="583565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/>
              <a:t>funniest    most creative    quietest    best</a:t>
            </a:r>
            <a:endParaRPr lang="zh-CN" altLang="en-US" sz="3200" dirty="0"/>
          </a:p>
        </p:txBody>
      </p:sp>
      <p:pic>
        <p:nvPicPr>
          <p:cNvPr id="3" name="图片 2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" y="398145"/>
            <a:ext cx="882015" cy="8820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94" grpId="0" bldLvl="0" animBg="1" autoUpdateAnimBg="0"/>
      <p:bldP spid="79895" grpId="0" bldLvl="0" animBg="1" autoUpdateAnimBg="0"/>
      <p:bldP spid="79896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3185" y="962660"/>
            <a:ext cx="1210881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Do you know what a </a:t>
            </a:r>
            <a:r>
              <a:rPr lang="en-US" altLang="zh-CN" sz="3600" b="1" u="sng" dirty="0">
                <a:solidFill>
                  <a:srgbClr val="FF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talent</a:t>
            </a:r>
            <a:r>
              <a:rPr lang="en-US" altLang="zh-CN" sz="3600" b="1" dirty="0">
                <a:solidFill>
                  <a:srgbClr val="FF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 show</a:t>
            </a: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 is in Chinese?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Did we have a </a:t>
            </a:r>
            <a:r>
              <a:rPr lang="en-US" altLang="zh-CN" sz="3600" b="1" dirty="0">
                <a:solidFill>
                  <a:srgbClr val="FF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talent show</a:t>
            </a: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 in the school? 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B5FD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If yes, when? Did you enjoy it? </a:t>
            </a:r>
            <a:endParaRPr lang="en-US" altLang="zh-CN" sz="3200" b="1" dirty="0">
              <a:solidFill>
                <a:srgbClr val="0B5FD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B5FD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</a:rPr>
              <a:t>If not, do you want to have a talent show in our school or class?</a:t>
            </a:r>
            <a:endParaRPr lang="en-US" altLang="zh-CN" sz="3200" b="1" dirty="0">
              <a:solidFill>
                <a:srgbClr val="0B5FD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4426" y="14561"/>
            <a:ext cx="4185145" cy="1248528"/>
            <a:chOff x="4999" y="258"/>
            <a:chExt cx="6591" cy="19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789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631690" y="386080"/>
            <a:ext cx="29324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Discussion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6" name="图片 5" descr="图片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930" y="4434205"/>
            <a:ext cx="2926080" cy="2109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文本框 3"/>
          <p:cNvSpPr txBox="1"/>
          <p:nvPr/>
        </p:nvSpPr>
        <p:spPr>
          <a:xfrm>
            <a:off x="529273" y="313690"/>
            <a:ext cx="11091862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宋体" panose="02010600030101010101" pitchFamily="2" charset="-122"/>
              </a:rPr>
              <a:t>Today let’s go to another school’s talent show.</a:t>
            </a:r>
            <a:r>
              <a:rPr lang="en-US" altLang="zh-CN" sz="3600" b="1" dirty="0">
                <a:solidFill>
                  <a:schemeClr val="tx1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rgbClr val="0B5FD1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宋体" panose="02010600030101010101" pitchFamily="2" charset="-122"/>
              </a:rPr>
              <a:t>What do they do?</a:t>
            </a:r>
            <a:endParaRPr lang="en-US" altLang="zh-CN" sz="3600" b="1" dirty="0">
              <a:solidFill>
                <a:schemeClr val="tx1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30" name="文本框 6"/>
          <p:cNvSpPr txBox="1"/>
          <p:nvPr/>
        </p:nvSpPr>
        <p:spPr>
          <a:xfrm>
            <a:off x="93345" y="3346450"/>
            <a:ext cx="44526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play the guitar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upside down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345" y="5927090"/>
            <a:ext cx="5716270" cy="9531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throw and catch the balls one by one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but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 keep dropping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宋体" panose="02010600030101010101" pitchFamily="2" charset="-122"/>
              </a:rPr>
              <a:t>the balls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9083993" y="3435668"/>
            <a:ext cx="236696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play the piano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6824345" y="6127115"/>
            <a:ext cx="37814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 with his dog 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4944745" y="3375025"/>
            <a:ext cx="32708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sing, play the guitar and drums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12745" y="3764915"/>
            <a:ext cx="1005840" cy="52197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颠倒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08250" y="3842385"/>
            <a:ext cx="2038350" cy="5226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ts val="3365"/>
              </a:lnSpc>
            </a:pP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3369" name="图片 50181" descr="YYUE3{5@MYXYDOR97}{}U[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428" y="1793875"/>
            <a:ext cx="3000375" cy="165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0" name="图片 50182" descr="~[3@11)8B_]D$8L0D7LPR2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4284980"/>
            <a:ext cx="3051175" cy="176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1" name="图片 50183" descr="XEB2V0$6@38~@XD]{5UO_}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68" y="1683068"/>
            <a:ext cx="2843212" cy="1760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2" name="图片 50184" descr="NQQU4A6C7W{U%DBT$I~LXN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45" y="4367530"/>
            <a:ext cx="2816225" cy="168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73" name="图片 50180" descr="VYN438LVTK6[9W7T~O0C~U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63" y="1793875"/>
            <a:ext cx="3154362" cy="158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4468495" y="6336030"/>
            <a:ext cx="1627505" cy="52197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一直掉球</a:t>
            </a:r>
            <a:endParaRPr lang="zh-CN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2" grpId="0"/>
      <p:bldP spid="14" grpId="0"/>
      <p:bldP spid="15" grpId="0"/>
      <p:bldP spid="21" grpId="0" bldLvl="0" animBg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452041" y="14561"/>
            <a:ext cx="5121739" cy="1248528"/>
            <a:chOff x="4999" y="258"/>
            <a:chExt cx="8066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6264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487545" y="372110"/>
            <a:ext cx="43434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While-listening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1074" name="组合 8"/>
          <p:cNvGrpSpPr/>
          <p:nvPr/>
        </p:nvGrpSpPr>
        <p:grpSpPr>
          <a:xfrm>
            <a:off x="180975" y="1370013"/>
            <a:ext cx="792163" cy="644525"/>
            <a:chOff x="467544" y="1043256"/>
            <a:chExt cx="791319" cy="643892"/>
          </a:xfrm>
        </p:grpSpPr>
        <p:sp>
          <p:nvSpPr>
            <p:cNvPr id="131075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1076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1c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4390" name="文本框 50179"/>
          <p:cNvSpPr txBox="1"/>
          <p:nvPr/>
        </p:nvSpPr>
        <p:spPr>
          <a:xfrm>
            <a:off x="901700" y="1212215"/>
            <a:ext cx="111575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Listen to people talking about the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school talent show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.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Match the pictures with the </a:t>
            </a:r>
            <a:r>
              <a:rPr lang="en-US" altLang="zh-CN" sz="36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performer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s.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144394" name="图片 50181" descr="YYUE3{5@MYXYDOR97}{}U[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3" y="4345940"/>
            <a:ext cx="2344737" cy="154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5" name="图片 50182" descr="~[3@11)8B_]D$8L0D7LPR2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4453890"/>
            <a:ext cx="2382838" cy="1560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6" name="图片 50183" descr="XEB2V0$6@38~@XD]{5UO_}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815" y="4453890"/>
            <a:ext cx="2365375" cy="1617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7" name="图片 50184" descr="NQQU4A6C7W{U%DBT$I~LXN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453" y="2482850"/>
            <a:ext cx="2344737" cy="1585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8" name="图片 50180" descr="VYN438LVTK6[9W7T~O0C~U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525" y="2315845"/>
            <a:ext cx="2168525" cy="150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文本框 50178"/>
          <p:cNvSpPr txBox="1"/>
          <p:nvPr/>
        </p:nvSpPr>
        <p:spPr>
          <a:xfrm>
            <a:off x="3652838" y="2610803"/>
            <a:ext cx="4608512" cy="138366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Eliza ___       Vera ___           Steve ___       Dennis ____    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Math Teachers ___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6" name="矩形 50185"/>
          <p:cNvSpPr/>
          <p:nvPr/>
        </p:nvSpPr>
        <p:spPr>
          <a:xfrm>
            <a:off x="4616450" y="2597785"/>
            <a:ext cx="38036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7" name="矩形 50186"/>
          <p:cNvSpPr/>
          <p:nvPr/>
        </p:nvSpPr>
        <p:spPr>
          <a:xfrm>
            <a:off x="6557645" y="2606040"/>
            <a:ext cx="36068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5820" y="3033078"/>
            <a:ext cx="3409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99288" y="3025140"/>
            <a:ext cx="3409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08788" y="3472815"/>
            <a:ext cx="32861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050" y="1156970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13" name="Section B 1c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43035" y="360680"/>
            <a:ext cx="899795" cy="732790"/>
          </a:xfrm>
          <a:prstGeom prst="rect">
            <a:avLst/>
          </a:prstGeom>
        </p:spPr>
      </p:pic>
      <p:sp>
        <p:nvSpPr>
          <p:cNvPr id="2" name="对话气泡: 圆角矩形 3"/>
          <p:cNvSpPr/>
          <p:nvPr>
            <p:custDataLst>
              <p:tags r:id="rId11"/>
            </p:custDataLst>
          </p:nvPr>
        </p:nvSpPr>
        <p:spPr>
          <a:xfrm>
            <a:off x="9043035" y="1719580"/>
            <a:ext cx="1372235" cy="624840"/>
          </a:xfrm>
          <a:prstGeom prst="wedgeRoundRectCallout">
            <a:avLst>
              <a:gd name="adj1" fmla="val -68880"/>
              <a:gd name="adj2" fmla="val 447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r>
              <a:rPr lang="zh-CN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表演者</a:t>
            </a:r>
            <a:endParaRPr lang="zh-CN" alt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24645" y="6043295"/>
            <a:ext cx="10217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Eliza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4995" y="382079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Vera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88475" y="4072255"/>
            <a:ext cx="1162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Steve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28895" y="6011545"/>
            <a:ext cx="1428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Dennis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720" y="5897245"/>
            <a:ext cx="3449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The Math Teachers</a:t>
            </a:r>
            <a:endParaRPr lang="en-US" altLang="zh-CN" sz="2800" b="1" dirty="0">
              <a:solidFill>
                <a:srgbClr val="1552D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17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5000">
                <p:cTn id="4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0186" grpId="0"/>
      <p:bldP spid="50187" grpId="0"/>
      <p:bldP spid="3" grpId="0"/>
      <p:bldP spid="7" grpId="0"/>
      <p:bldP spid="4" grpId="0"/>
      <p:bldP spid="6" grpId="0"/>
      <p:bldP spid="12" grpId="0"/>
      <p:bldP spid="5" grpId="0"/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2097" name="组合 8"/>
          <p:cNvGrpSpPr/>
          <p:nvPr/>
        </p:nvGrpSpPr>
        <p:grpSpPr>
          <a:xfrm>
            <a:off x="209233" y="969645"/>
            <a:ext cx="792162" cy="646113"/>
            <a:chOff x="467544" y="1043256"/>
            <a:chExt cx="791319" cy="643892"/>
          </a:xfrm>
        </p:grpSpPr>
        <p:sp>
          <p:nvSpPr>
            <p:cNvPr id="132098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2099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5412" name="文本框 3"/>
          <p:cNvSpPr txBox="1"/>
          <p:nvPr/>
        </p:nvSpPr>
        <p:spPr>
          <a:xfrm>
            <a:off x="848360" y="717868"/>
            <a:ext cx="11312525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Listen again. What do the people say about the performers? Fill in the chart with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adjectives(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形容词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)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 you hear.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51241" name="内容占位符 51240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1238250" y="2143125"/>
          <a:ext cx="10115550" cy="4100513"/>
        </p:xfrm>
        <a:graphic>
          <a:graphicData uri="http://schemas.openxmlformats.org/drawingml/2006/table">
            <a:tbl>
              <a:tblPr/>
              <a:tblGrid>
                <a:gridCol w="2543175"/>
                <a:gridCol w="7571740"/>
              </a:tblGrid>
              <a:tr h="653415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Names </a:t>
                      </a:r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people say(describe them with adj)</a:t>
                      </a:r>
                      <a:endPara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415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Eliza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1.best  2.                  3. </a:t>
                      </a:r>
                      <a:endParaRPr lang="en-US" altLang="zh-CN" sz="32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653415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Steve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652780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Vera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584212">
                <a:tc>
                  <a:txBody>
                    <a:bodyPr/>
                    <a:p>
                      <a:pPr marL="0" lvl="0" indent="0" algn="ctr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Dennis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lnSpc>
                          <a:spcPct val="11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1.              2.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  <a:tr h="726440">
                <a:tc>
                  <a:txBody>
                    <a:bodyPr/>
                    <a:p>
                      <a:pPr marL="0" lvl="0" indent="0" algn="ctr">
                        <a:lnSpc>
                          <a:spcPts val="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zh-CN" sz="3200" b="1" dirty="0">
                          <a:solidFill>
                            <a:srgbClr val="33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Math Teachers</a:t>
                      </a:r>
                      <a:endParaRPr lang="en-US" altLang="zh-CN" sz="3200" b="1" dirty="0">
                        <a:solidFill>
                          <a:srgbClr val="3333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000" marR="91431" marT="180000" marB="45685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31000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US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1" marR="91431" marT="45685" marB="45685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3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文本框 6"/>
          <p:cNvSpPr txBox="1"/>
          <p:nvPr/>
        </p:nvSpPr>
        <p:spPr>
          <a:xfrm>
            <a:off x="5351780" y="2818765"/>
            <a:ext cx="19869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excellent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4546600" y="3459163"/>
            <a:ext cx="383222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funniest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1985" y="4130358"/>
            <a:ext cx="494665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(the most) creative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4330700" y="4786630"/>
            <a:ext cx="12217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     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4294188" y="5391150"/>
            <a:ext cx="383222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loudest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Section B 1d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3870" y="460375"/>
            <a:ext cx="998220" cy="886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32370" y="2770505"/>
            <a:ext cx="11830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great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2330" y="4801235"/>
            <a:ext cx="15900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terrible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12" grpId="0"/>
      <p:bldP spid="14" grpId="0"/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文本框 3"/>
          <p:cNvSpPr txBox="1"/>
          <p:nvPr/>
        </p:nvSpPr>
        <p:spPr>
          <a:xfrm>
            <a:off x="274320" y="434975"/>
            <a:ext cx="4595813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Let’s read.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276225" y="1024890"/>
            <a:ext cx="11917680" cy="50158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1: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Wasn’t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that a great talent show?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2: Yeah!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1: Who </a:t>
            </a:r>
            <a:r>
              <a:rPr lang="en-US" altLang="zh-CN" sz="3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did you think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was the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best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2: Oh, I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thought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Eliza was the best. She’s an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excellent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piano player.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1: Yeah, she’s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great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 And I thought Steve and his dog were the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funniest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25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Girl 2: Me, too!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couldn’t stop laughing!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And how about Vera?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Wasn’t she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creative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文本框 6"/>
          <p:cNvSpPr txBox="1"/>
          <p:nvPr/>
        </p:nvSpPr>
        <p:spPr>
          <a:xfrm>
            <a:off x="501015" y="892493"/>
            <a:ext cx="11010900" cy="52622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1: Yeah,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I’d say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she was the most </a:t>
            </a:r>
            <a:r>
              <a:rPr lang="en-US" altLang="zh-CN" sz="3200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creative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act!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don't   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know many people who can play the guitar upside down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2: Who </a:t>
            </a:r>
            <a:r>
              <a:rPr lang="en-US" altLang="zh-CN" sz="3200" u="sng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did you think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was the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1: Oh, Dennis! He was </a:t>
            </a:r>
            <a:r>
              <a:rPr lang="en-US" altLang="zh-CN" sz="3200" dirty="0">
                <a:solidFill>
                  <a:srgbClr val="0B5F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terrible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 </a:t>
            </a: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He kept dropping the balls!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2: I know!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1: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did you think of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Math Teachers?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Girl 2: Well, they were the </a:t>
            </a:r>
            <a:r>
              <a:rPr lang="en-US" altLang="zh-CN" sz="3200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loudest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sure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68536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57165" y="398145"/>
            <a:ext cx="22085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Lead in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6739" name="TextBox 2"/>
          <p:cNvSpPr txBox="1"/>
          <p:nvPr/>
        </p:nvSpPr>
        <p:spPr>
          <a:xfrm>
            <a:off x="133985" y="1000125"/>
            <a:ext cx="96304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Let’s enjoy a video !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国外达人秀-p6-Paul Thomas Mitchell - My Life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32965" y="1712595"/>
            <a:ext cx="7771765" cy="452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6739" grpId="0"/>
      <p:bldP spid="11673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53060" y="1300479"/>
            <a:ext cx="10371456" cy="6451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p>
            <a:pPr marR="0" defTabSz="914400">
              <a:buClrTx/>
              <a:buSzTx/>
              <a:buFontTx/>
              <a:defRPr/>
            </a:pPr>
            <a:r>
              <a:rPr kumimoji="0" lang="en-US" altLang="zh-CN" sz="3600" b="1" kern="1200" cap="none" spc="0" normalizeH="0" baseline="0" noProof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Describe the person using the information in </a:t>
            </a:r>
            <a:r>
              <a:rPr kumimoji="0" lang="en-US" altLang="zh-CN" sz="3600" b="1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600" b="1" kern="1200" cap="none" spc="0" normalizeH="0" baseline="0" noProof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d:</a:t>
            </a:r>
            <a:endParaRPr kumimoji="0" lang="en-US" altLang="zh-CN" sz="3600" b="1" kern="1200" cap="none" spc="0" normalizeH="0" baseline="0" noProof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</p:txBody>
      </p:sp>
      <p:sp>
        <p:nvSpPr>
          <p:cNvPr id="146434" name="文本框 3"/>
          <p:cNvSpPr txBox="1"/>
          <p:nvPr/>
        </p:nvSpPr>
        <p:spPr>
          <a:xfrm>
            <a:off x="441325" y="1967865"/>
            <a:ext cx="1162621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1. Eliza was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the best.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She was an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excellent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and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great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piano player.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2. Steve and his dog were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the funniest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. They made everyone laugh.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3. Vera was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the most creative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...</a:t>
            </a: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438071" y="56471"/>
            <a:ext cx="4926166" cy="1248528"/>
            <a:chOff x="4999" y="258"/>
            <a:chExt cx="7758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956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557395" y="386715"/>
            <a:ext cx="393827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Post-listening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6194" name="组合 8"/>
          <p:cNvGrpSpPr/>
          <p:nvPr/>
        </p:nvGrpSpPr>
        <p:grpSpPr>
          <a:xfrm>
            <a:off x="314643" y="1484948"/>
            <a:ext cx="792162" cy="646112"/>
            <a:chOff x="467544" y="1043256"/>
            <a:chExt cx="791319" cy="643892"/>
          </a:xfrm>
        </p:grpSpPr>
        <p:sp>
          <p:nvSpPr>
            <p:cNvPr id="136195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6196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1e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866" name="剪去对角的矩形 5"/>
          <p:cNvSpPr/>
          <p:nvPr/>
        </p:nvSpPr>
        <p:spPr>
          <a:xfrm>
            <a:off x="2904490" y="2933065"/>
            <a:ext cx="6760845" cy="2256155"/>
          </a:xfrm>
          <a:custGeom>
            <a:avLst/>
            <a:gdLst>
              <a:gd name="txL" fmla="*/ 165103 w 6781800"/>
              <a:gd name="txT" fmla="*/ 165103 h 1981200"/>
              <a:gd name="txR" fmla="*/ 6616697 w 6781800"/>
              <a:gd name="txB" fmla="*/ 1816097 h 1981200"/>
            </a:gdLst>
            <a:ahLst/>
            <a:cxnLst>
              <a:cxn ang="0">
                <a:pos x="6781800" y="990600"/>
              </a:cxn>
              <a:cxn ang="5898240">
                <a:pos x="3390900" y="1981200"/>
              </a:cxn>
              <a:cxn ang="11796480">
                <a:pos x="0" y="990600"/>
              </a:cxn>
              <a:cxn ang="17694720">
                <a:pos x="3390900" y="0"/>
              </a:cxn>
            </a:cxnLst>
            <a:rect l="txL" t="txT" r="txR" b="txB"/>
            <a:pathLst>
              <a:path w="6781800" h="1981200">
                <a:moveTo>
                  <a:pt x="0" y="0"/>
                </a:moveTo>
                <a:lnTo>
                  <a:pt x="6451593" y="0"/>
                </a:lnTo>
                <a:lnTo>
                  <a:pt x="6781800" y="330207"/>
                </a:lnTo>
                <a:lnTo>
                  <a:pt x="6781800" y="1981200"/>
                </a:lnTo>
                <a:lnTo>
                  <a:pt x="6781800" y="1981200"/>
                </a:lnTo>
                <a:lnTo>
                  <a:pt x="330207" y="1981200"/>
                </a:lnTo>
                <a:lnTo>
                  <a:pt x="0" y="1650993"/>
                </a:lnTo>
                <a:lnTo>
                  <a:pt x="0" y="0"/>
                </a:lnTo>
                <a:close/>
              </a:path>
            </a:pathLst>
          </a:custGeom>
          <a:solidFill>
            <a:srgbClr val="FF9933">
              <a:alpha val="59000"/>
            </a:srgbClr>
          </a:solidFill>
          <a:ln w="25400" cap="flat" cmpd="sng">
            <a:solidFill>
              <a:srgbClr val="89A4A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6200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2709863"/>
            <a:ext cx="1690688" cy="330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12"/>
          <p:cNvSpPr txBox="1"/>
          <p:nvPr/>
        </p:nvSpPr>
        <p:spPr>
          <a:xfrm>
            <a:off x="3333433" y="3510915"/>
            <a:ext cx="6472237" cy="1158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defTabSz="704850">
              <a:lnSpc>
                <a:spcPts val="3200"/>
              </a:lnSpc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A:Who was the best performer?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defTabSz="704850">
              <a:lnSpc>
                <a:spcPts val="3200"/>
              </a:lnSpc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B: Eliza was the best performer.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9512" name="文本框 3"/>
          <p:cNvSpPr txBox="1"/>
          <p:nvPr/>
        </p:nvSpPr>
        <p:spPr>
          <a:xfrm>
            <a:off x="899160" y="1425575"/>
            <a:ext cx="11264900" cy="646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Look at the information in 1d and make a conversation.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WordArt 13"/>
          <p:cNvSpPr>
            <a:spLocks noTextEdit="1"/>
          </p:cNvSpPr>
          <p:nvPr/>
        </p:nvSpPr>
        <p:spPr>
          <a:xfrm rot="1727292">
            <a:off x="8655050" y="931545"/>
            <a:ext cx="3206750" cy="60833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  <a:normAutofit fontScale="90000" lnSpcReduction="20000"/>
          </a:bodyPr>
          <a:p>
            <a:pPr algn="ctr"/>
            <a:r>
              <a:rPr lang="zh-CN" altLang="en-US" sz="3600"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omic Sans MS" panose="030F0702030302020204" pitchFamily="66" charset="0"/>
                <a:ea typeface="Comic Sans MS" panose="030F0702030302020204" pitchFamily="66" charset="0"/>
              </a:rPr>
              <a:t>Let's practice!</a:t>
            </a:r>
            <a:endParaRPr lang="zh-CN" altLang="en-US" sz="3600">
              <a:ln w="9525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Comic Sans MS" panose="030F0702030302020204" pitchFamily="66" charset="0"/>
              <a:ea typeface="Comic Sans MS" panose="030F0702030302020204" pitchFamily="66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79981" y="112351"/>
            <a:ext cx="4143237" cy="1248528"/>
            <a:chOff x="4999" y="258"/>
            <a:chExt cx="6525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723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613275" y="386715"/>
            <a:ext cx="307149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Pair 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1264920" y="1841500"/>
            <a:ext cx="8844280" cy="4633595"/>
          </a:xfrm>
          <a:noFill/>
          <a:ln w="63500">
            <a:noFill/>
            <a:prstDash val="dashDot"/>
            <a:miter/>
          </a:ln>
        </p:spPr>
        <p:txBody>
          <a:bodyPr vert="horz" wrap="square" lIns="91440" tIns="45720" rIns="91440" bIns="45720" anchor="t" anchorCtr="0">
            <a:noAutofit/>
          </a:bodyPr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best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Eliza was </a:t>
            </a:r>
            <a:r>
              <a:rPr lang="zh-CN" altLang="en-US" sz="2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best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the funniest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Steve was </a:t>
            </a:r>
            <a:r>
              <a:rPr lang="zh-CN" altLang="en-US" sz="27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the funniest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the most creative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Vera was </a:t>
            </a:r>
            <a:r>
              <a:rPr lang="zh-CN" altLang="en-US" sz="27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the most creative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the worst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Dennis was </a:t>
            </a:r>
            <a:r>
              <a:rPr lang="zh-CN" altLang="en-US" sz="27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the worst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performer. 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A: Who was </a:t>
            </a:r>
            <a:r>
              <a:rPr lang="zh-CN" altLang="en-US" sz="27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the loudest</a:t>
            </a:r>
            <a:r>
              <a:rPr lang="zh-CN" altLang="en-US" sz="2700" b="1" dirty="0">
                <a:latin typeface="Times New Roman" panose="02020603050405020304" pitchFamily="18" charset="0"/>
              </a:rPr>
              <a:t> performer?</a:t>
            </a:r>
            <a:endParaRPr lang="zh-CN" altLang="en-US" sz="2700" b="1" dirty="0">
              <a:latin typeface="Times New Roman" panose="02020603050405020304" pitchFamily="18" charset="0"/>
            </a:endParaRPr>
          </a:p>
          <a:p>
            <a:pPr fontAlgn="auto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700" b="1" dirty="0">
                <a:latin typeface="Times New Roman" panose="02020603050405020304" pitchFamily="18" charset="0"/>
              </a:rPr>
              <a:t>B: The </a:t>
            </a:r>
            <a:r>
              <a:rPr lang="en-US" altLang="zh-CN" sz="2700" b="1" dirty="0">
                <a:latin typeface="Times New Roman" panose="02020603050405020304" pitchFamily="18" charset="0"/>
              </a:rPr>
              <a:t>M</a:t>
            </a:r>
            <a:r>
              <a:rPr lang="zh-CN" altLang="en-US" sz="2700" b="1" dirty="0">
                <a:latin typeface="Times New Roman" panose="02020603050405020304" pitchFamily="18" charset="0"/>
              </a:rPr>
              <a:t>ath </a:t>
            </a:r>
            <a:r>
              <a:rPr lang="en-US" altLang="zh-CN" sz="2700" b="1" dirty="0">
                <a:latin typeface="Times New Roman" panose="02020603050405020304" pitchFamily="18" charset="0"/>
              </a:rPr>
              <a:t>T</a:t>
            </a:r>
            <a:r>
              <a:rPr lang="zh-CN" altLang="en-US" sz="2700" b="1" dirty="0">
                <a:latin typeface="Times New Roman" panose="02020603050405020304" pitchFamily="18" charset="0"/>
              </a:rPr>
              <a:t>eachers were </a:t>
            </a:r>
            <a:r>
              <a:rPr lang="zh-CN" altLang="en-US" sz="27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the loudest</a:t>
            </a:r>
            <a:r>
              <a:rPr lang="en-US" altLang="zh-CN" sz="27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700" b="1" dirty="0">
                <a:latin typeface="Times New Roman" panose="02020603050405020304" pitchFamily="18" charset="0"/>
              </a:rPr>
              <a:t>performers.   </a:t>
            </a:r>
            <a:endParaRPr lang="zh-CN" altLang="en-US" sz="2700" b="1" dirty="0">
              <a:latin typeface="Times New Roman" panose="02020603050405020304" pitchFamily="18" charset="0"/>
            </a:endParaRPr>
          </a:p>
        </p:txBody>
      </p:sp>
      <p:sp>
        <p:nvSpPr>
          <p:cNvPr id="150531" name="Text Box 25"/>
          <p:cNvSpPr txBox="1"/>
          <p:nvPr/>
        </p:nvSpPr>
        <p:spPr>
          <a:xfrm>
            <a:off x="770573" y="1206818"/>
            <a:ext cx="5037137" cy="6397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Ask and answer quickly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102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charRg st="102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180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charRg st="180" end="2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255" end="2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charRg st="255" end="2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325" end="3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charRg st="325" end="3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186611" y="196171"/>
            <a:ext cx="5861489" cy="1248528"/>
            <a:chOff x="4999" y="258"/>
            <a:chExt cx="9231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7275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375785" y="511810"/>
            <a:ext cx="480568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Language points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015" y="1526540"/>
            <a:ext cx="10788015" cy="4570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1. Wasn't she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? 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【词汇拓展】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create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创造 </a:t>
            </a:r>
            <a:r>
              <a:rPr lang="zh-CN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creative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adj.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有创造力的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creativity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创造力 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creation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创造；作品 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 literary creation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文学作品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creator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创作者；创造者 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5850" y="1395413"/>
            <a:ext cx="10271125" cy="3784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e.g. The factory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created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more jobs for local farmers.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Jim is the most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creative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student in the class.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Creativity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is the most important.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Walt Disney is the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creator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of Mickey Mouse.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       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矩形 51201"/>
          <p:cNvSpPr/>
          <p:nvPr/>
        </p:nvSpPr>
        <p:spPr>
          <a:xfrm>
            <a:off x="774700" y="818515"/>
            <a:ext cx="10483850" cy="4570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2. Who was the best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performer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? 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performer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表演者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【词汇拓展】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perform 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v.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表演；表现；执行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performance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n.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表演；表现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e.g.  A computer can perform many tasks at the same time.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It was a fantastic performance.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5120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871141" y="126321"/>
            <a:ext cx="4002271" cy="1248528"/>
            <a:chOff x="4999" y="258"/>
            <a:chExt cx="6303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347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5046345" y="441960"/>
            <a:ext cx="26117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Exercises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25956" name="Rectangle 2"/>
          <p:cNvSpPr>
            <a:spLocks noGrp="1"/>
          </p:cNvSpPr>
          <p:nvPr>
            <p:ph type="title"/>
          </p:nvPr>
        </p:nvSpPr>
        <p:spPr>
          <a:xfrm>
            <a:off x="304800" y="1234440"/>
            <a:ext cx="3143250" cy="697230"/>
          </a:xfrm>
        </p:spPr>
        <p:txBody>
          <a:bodyPr vert="horz" wrap="square" lIns="91440" tIns="45720" rIns="91440" bIns="45720" anchor="ctr" anchorCtr="0">
            <a:normAutofit/>
          </a:bodyPr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I. </a:t>
            </a:r>
            <a:r>
              <a:rPr lang="zh-CN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单项选择</a:t>
            </a:r>
            <a:endParaRPr lang="zh-CN" altLang="zh-CN" sz="32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629" name="内容占位符 37889"/>
          <p:cNvSpPr>
            <a:spLocks noGrp="1"/>
          </p:cNvSpPr>
          <p:nvPr>
            <p:ph idx="4294967295"/>
          </p:nvPr>
        </p:nvSpPr>
        <p:spPr>
          <a:xfrm>
            <a:off x="516890" y="1879600"/>
            <a:ext cx="10783570" cy="4283075"/>
          </a:xfrm>
          <a:noFill/>
        </p:spPr>
        <p:txBody>
          <a:bodyPr vert="horz" wrap="square" lIns="91440" tIns="45720" rIns="91440" bIns="45720" anchor="t" anchorCtr="0">
            <a:normAutofit lnSpcReduction="10000"/>
          </a:bodyPr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1. This book is ____ of all.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</a:rPr>
              <a:t>  </a:t>
            </a:r>
            <a:r>
              <a:rPr lang="en-US" altLang="zh-CN" sz="3200" dirty="0">
                <a:latin typeface="Times New Roman" panose="02020603050405020304" pitchFamily="18" charset="0"/>
              </a:rPr>
              <a:t>A. cheapest   B. cheap    </a:t>
            </a:r>
            <a:r>
              <a:rPr lang="zh-CN" altLang="en-US" sz="3200" dirty="0">
                <a:latin typeface="Times New Roman" panose="02020603050405020304" pitchFamily="18" charset="0"/>
              </a:rPr>
              <a:t>C</a:t>
            </a:r>
            <a:r>
              <a:rPr lang="en-US" altLang="zh-CN" sz="3200" dirty="0">
                <a:latin typeface="Times New Roman" panose="02020603050405020304" pitchFamily="18" charset="0"/>
              </a:rPr>
              <a:t>. cheaper     D. the cheapest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2. He is much ____ than his brother.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  A. taller    </a:t>
            </a:r>
            <a:r>
              <a:rPr lang="zh-CN" altLang="en-US" sz="3200" dirty="0">
                <a:latin typeface="Times New Roman" panose="02020603050405020304" pitchFamily="18" charset="0"/>
              </a:rPr>
              <a:t>     </a:t>
            </a:r>
            <a:r>
              <a:rPr lang="en-US" altLang="zh-CN" sz="3200" dirty="0">
                <a:latin typeface="Times New Roman" panose="02020603050405020304" pitchFamily="18" charset="0"/>
              </a:rPr>
              <a:t>B. tall        C. the tallest   D. tallest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3. Li Lei is ____ older than Lucy.</a:t>
            </a:r>
            <a:endParaRPr lang="en-US" altLang="zh-CN" sz="3200" dirty="0">
              <a:latin typeface="Times New Roman" panose="02020603050405020304" pitchFamily="18" charset="0"/>
            </a:endParaRPr>
          </a:p>
          <a:p>
            <a:pPr marL="144780" indent="-144780" algn="just" defTabSz="38608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  A.  quite        B. very       C. much         D. more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3660" y="4810125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4515" y="3342005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3342005" y="2028190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文本框 17"/>
          <p:cNvSpPr txBox="1"/>
          <p:nvPr/>
        </p:nvSpPr>
        <p:spPr>
          <a:xfrm>
            <a:off x="474345" y="745173"/>
            <a:ext cx="11517313" cy="573151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4.In order to sell more products, we need to come up with more  ______ ideas. 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A. true          B. common       C. simple                D. creative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5. This is one of  ____ films of this year.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more exciting             B. exciting     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C. the most exciting       D. most exciting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6. The weather in Beijing is colder than _____.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 A. in Guangzhou              B. Guangzhou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C. that in Guangzhou       D. that from Guangzhou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220" y="1354773"/>
            <a:ext cx="506413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463608" y="2483485"/>
            <a:ext cx="506412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7237095" y="4545013"/>
            <a:ext cx="50800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矩形 13"/>
          <p:cNvSpPr/>
          <p:nvPr/>
        </p:nvSpPr>
        <p:spPr>
          <a:xfrm>
            <a:off x="469900" y="720725"/>
            <a:ext cx="63931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用所给单词的适当形式填空</a:t>
            </a:r>
            <a:endParaRPr lang="zh-CN" altLang="zh-CN" sz="3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6674" name="文本框 17"/>
          <p:cNvSpPr txBox="1"/>
          <p:nvPr/>
        </p:nvSpPr>
        <p:spPr>
          <a:xfrm>
            <a:off x="460375" y="1571625"/>
            <a:ext cx="11746230" cy="454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1.Nothing is a waste if you have a ________ (create) mind.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2.He did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(badly) among the students in his class.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3.Lucy’s sister is a talented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_________ (perform)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 We are watching her dance in the theatre.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4.I turned back after a while, but he kept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 (walk)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5.Mr. William is the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__________ (boring)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person I know.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文本框 4"/>
          <p:cNvSpPr txBox="1"/>
          <p:nvPr/>
        </p:nvSpPr>
        <p:spPr>
          <a:xfrm>
            <a:off x="7357428" y="4682173"/>
            <a:ext cx="180498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walking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6423025" y="1715453"/>
            <a:ext cx="1593850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creative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3944938" y="5456238"/>
            <a:ext cx="258603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most boring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2246313" y="2489200"/>
            <a:ext cx="159543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5098098" y="3208338"/>
            <a:ext cx="1995487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performer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  <p:bldP spid="3" grpId="0"/>
      <p:bldP spid="1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645" y="4257675"/>
            <a:ext cx="3182620" cy="220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186611" y="224111"/>
            <a:ext cx="4366114" cy="1248528"/>
            <a:chOff x="4999" y="258"/>
            <a:chExt cx="6876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920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4375785" y="539750"/>
            <a:ext cx="33102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Homework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05560" y="2370455"/>
            <a:ext cx="8656638" cy="15319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Preview the passage in Section B 2b.</a:t>
            </a: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 the exercises in students’ book. 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1080135" y="1002665"/>
            <a:ext cx="9819005" cy="35915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What kind of show do you think is it?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Have you ever watched the similar shows?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What do you think of the show?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How do you like the </a:t>
            </a:r>
            <a:r>
              <a:rPr lang="en-US" altLang="zh-CN" sz="3200" b="1" dirty="0">
                <a:solidFill>
                  <a:srgbClr val="FF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performer</a:t>
            </a:r>
            <a:r>
              <a:rPr lang="en-US" altLang="zh-CN" sz="32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?</a:t>
            </a:r>
            <a:endParaRPr lang="en-US" altLang="zh-CN" sz="32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82596" y="68536"/>
            <a:ext cx="3980682" cy="1248528"/>
            <a:chOff x="4999" y="258"/>
            <a:chExt cx="6269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467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410835" y="398780"/>
            <a:ext cx="34798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Free Talk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136196" name="图片 3" descr="20"/>
          <p:cNvPicPr>
            <a:picLocks noChangeAspect="1"/>
          </p:cNvPicPr>
          <p:nvPr/>
        </p:nvPicPr>
        <p:blipFill>
          <a:blip r:embed="rId3"/>
          <a:srcRect t="16200" b="20010"/>
          <a:stretch>
            <a:fillRect/>
          </a:stretch>
        </p:blipFill>
        <p:spPr>
          <a:xfrm>
            <a:off x="4664393" y="4595495"/>
            <a:ext cx="2778125" cy="160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197" name="图片 6" descr="22"/>
          <p:cNvPicPr>
            <a:picLocks noChangeAspect="1"/>
          </p:cNvPicPr>
          <p:nvPr/>
        </p:nvPicPr>
        <p:blipFill>
          <a:blip r:embed="rId4"/>
          <a:srcRect l="8015" t="31464" r="17255" b="5128"/>
          <a:stretch>
            <a:fillRect/>
          </a:stretch>
        </p:blipFill>
        <p:spPr>
          <a:xfrm>
            <a:off x="1458595" y="4628833"/>
            <a:ext cx="2525713" cy="160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19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895" y="4605655"/>
            <a:ext cx="2871788" cy="161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17161" r="5151" b="10178"/>
          <a:stretch>
            <a:fillRect/>
          </a:stretch>
        </p:blipFill>
        <p:spPr>
          <a:xfrm>
            <a:off x="2426335" y="548005"/>
            <a:ext cx="6436995" cy="438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30" y="2543175"/>
            <a:ext cx="4417695" cy="4417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4"/>
          <p:cNvSpPr txBox="1"/>
          <p:nvPr/>
        </p:nvSpPr>
        <p:spPr>
          <a:xfrm>
            <a:off x="1272540" y="1772920"/>
            <a:ext cx="968692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 latinLnBrk="0">
              <a:lnSpc>
                <a:spcPct val="150000"/>
              </a:lnSpc>
            </a:pPr>
            <a:r>
              <a:rPr lang="en-US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 </a:t>
            </a: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本文件著作权为创作公司所有, 仅限于教师教学及其他非商业性和非盈利性用途。如发现盗用、转卖、网络传播等侵权行为, 本公司将依法追究其相应法律责任。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just" latinLnBrk="0">
              <a:lnSpc>
                <a:spcPct val="150000"/>
              </a:lnSpc>
            </a:pP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部分素材选自网络, 如有争议, 请联系删改。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43011" name="矩形 3"/>
          <p:cNvSpPr/>
          <p:nvPr/>
        </p:nvSpPr>
        <p:spPr>
          <a:xfrm>
            <a:off x="4693139" y="855716"/>
            <a:ext cx="2679369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0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  明</a:t>
            </a:r>
            <a:endParaRPr lang="zh-CN" altLang="en-US" sz="40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296312" y="1531907"/>
            <a:ext cx="537461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916623" y="1742440"/>
            <a:ext cx="10280650" cy="1862138"/>
          </a:xfrm>
          <a:prstGeom prst="rect">
            <a:avLst/>
          </a:prstGeom>
          <a:solidFill>
            <a:srgbClr val="E6B9B8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 talent show is a show where ordinary people perform an act on stage, usually in order to try to win a prize for the best performance. 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: 圆角 4"/>
          <p:cNvSpPr/>
          <p:nvPr/>
        </p:nvSpPr>
        <p:spPr>
          <a:xfrm>
            <a:off x="867093" y="822960"/>
            <a:ext cx="2500313" cy="584200"/>
          </a:xfrm>
          <a:prstGeom prst="round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talent show</a:t>
            </a: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1316" name="图片 11" descr="10"/>
          <p:cNvPicPr>
            <a:picLocks noChangeAspect="1"/>
          </p:cNvPicPr>
          <p:nvPr/>
        </p:nvPicPr>
        <p:blipFill>
          <a:blip r:embed="rId1"/>
          <a:srcRect l="4282" t="11800" r="3152" b="8586"/>
          <a:stretch>
            <a:fillRect/>
          </a:stretch>
        </p:blipFill>
        <p:spPr>
          <a:xfrm>
            <a:off x="758825" y="4113530"/>
            <a:ext cx="2499995" cy="1540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7" name="图片 14" descr="16"/>
          <p:cNvPicPr>
            <a:picLocks noChangeAspect="1"/>
          </p:cNvPicPr>
          <p:nvPr/>
        </p:nvPicPr>
        <p:blipFill>
          <a:blip r:embed="rId2"/>
          <a:srcRect l="11935" t="4137" r="6303" b="22057"/>
          <a:stretch>
            <a:fillRect/>
          </a:stretch>
        </p:blipFill>
        <p:spPr>
          <a:xfrm>
            <a:off x="3310255" y="4085590"/>
            <a:ext cx="2720975" cy="163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8" name="图片 21" descr="18"/>
          <p:cNvPicPr>
            <a:picLocks noChangeAspect="1"/>
          </p:cNvPicPr>
          <p:nvPr/>
        </p:nvPicPr>
        <p:blipFill>
          <a:blip r:embed="rId3"/>
          <a:srcRect l="9404" t="16537"/>
          <a:stretch>
            <a:fillRect/>
          </a:stretch>
        </p:blipFill>
        <p:spPr>
          <a:xfrm>
            <a:off x="6189345" y="4057650"/>
            <a:ext cx="2711450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9" name="图片 13" descr="11"/>
          <p:cNvPicPr>
            <a:picLocks noChangeAspect="1"/>
          </p:cNvPicPr>
          <p:nvPr/>
        </p:nvPicPr>
        <p:blipFill>
          <a:blip r:embed="rId4"/>
          <a:srcRect l="5742" r="7661" b="7491"/>
          <a:stretch>
            <a:fillRect/>
          </a:stretch>
        </p:blipFill>
        <p:spPr>
          <a:xfrm>
            <a:off x="8899525" y="4043680"/>
            <a:ext cx="2524125" cy="1638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>
          <a:xfrm>
            <a:off x="409575" y="582930"/>
            <a:ext cx="11077575" cy="22644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Do you have any talents?</a:t>
            </a:r>
            <a:endParaRPr lang="en-US" altLang="zh-CN" sz="36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457200" indent="-457200" eaLnBrk="0" fontAlgn="auto" hangingPunct="0">
              <a:lnSpc>
                <a:spcPct val="165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</a:rPr>
              <a:t>Have you ever entered for any talent shows?</a:t>
            </a:r>
            <a:endParaRPr lang="en-US" altLang="zh-CN" sz="3600" b="1" dirty="0"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1990" y="3503295"/>
            <a:ext cx="2683510" cy="2399030"/>
          </a:xfrm>
          <a:prstGeom prst="rect">
            <a:avLst/>
          </a:prstGeom>
        </p:spPr>
      </p:pic>
      <p:pic>
        <p:nvPicPr>
          <p:cNvPr id="2" name="图片 1" descr="图片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3189605"/>
            <a:ext cx="9594850" cy="313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3" t="59563" r="21222" b="31146"/>
          <a:stretch>
            <a:fillRect/>
          </a:stretch>
        </p:blipFill>
        <p:spPr>
          <a:xfrm>
            <a:off x="4096385" y="425450"/>
            <a:ext cx="4203065" cy="637540"/>
          </a:xfrm>
          <a:custGeom>
            <a:avLst/>
            <a:gdLst>
              <a:gd name="connsiteX0" fmla="*/ 106231 w 3110837"/>
              <a:gd name="connsiteY0" fmla="*/ 0 h 637372"/>
              <a:gd name="connsiteX1" fmla="*/ 3004606 w 3110837"/>
              <a:gd name="connsiteY1" fmla="*/ 0 h 637372"/>
              <a:gd name="connsiteX2" fmla="*/ 3110837 w 3110837"/>
              <a:gd name="connsiteY2" fmla="*/ 106231 h 637372"/>
              <a:gd name="connsiteX3" fmla="*/ 3110837 w 3110837"/>
              <a:gd name="connsiteY3" fmla="*/ 531141 h 637372"/>
              <a:gd name="connsiteX4" fmla="*/ 3004606 w 3110837"/>
              <a:gd name="connsiteY4" fmla="*/ 637372 h 637372"/>
              <a:gd name="connsiteX5" fmla="*/ 106231 w 3110837"/>
              <a:gd name="connsiteY5" fmla="*/ 637372 h 637372"/>
              <a:gd name="connsiteX6" fmla="*/ 0 w 3110837"/>
              <a:gd name="connsiteY6" fmla="*/ 531141 h 637372"/>
              <a:gd name="connsiteX7" fmla="*/ 0 w 3110837"/>
              <a:gd name="connsiteY7" fmla="*/ 106231 h 637372"/>
              <a:gd name="connsiteX8" fmla="*/ 106231 w 3110837"/>
              <a:gd name="connsiteY8" fmla="*/ 0 h 63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37" h="637372">
                <a:moveTo>
                  <a:pt x="106231" y="0"/>
                </a:moveTo>
                <a:lnTo>
                  <a:pt x="3004606" y="0"/>
                </a:lnTo>
                <a:cubicBezTo>
                  <a:pt x="3063276" y="0"/>
                  <a:pt x="3110837" y="47561"/>
                  <a:pt x="3110837" y="106231"/>
                </a:cubicBezTo>
                <a:lnTo>
                  <a:pt x="3110837" y="531141"/>
                </a:lnTo>
                <a:cubicBezTo>
                  <a:pt x="3110837" y="589811"/>
                  <a:pt x="3063276" y="637372"/>
                  <a:pt x="3004606" y="637372"/>
                </a:cubicBezTo>
                <a:lnTo>
                  <a:pt x="106231" y="637372"/>
                </a:lnTo>
                <a:cubicBezTo>
                  <a:pt x="47561" y="637372"/>
                  <a:pt x="0" y="589811"/>
                  <a:pt x="0" y="531141"/>
                </a:cubicBezTo>
                <a:lnTo>
                  <a:pt x="0" y="106231"/>
                </a:lnTo>
                <a:cubicBezTo>
                  <a:pt x="0" y="47561"/>
                  <a:pt x="47561" y="0"/>
                  <a:pt x="10623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51" y="46311"/>
            <a:ext cx="1345913" cy="1248528"/>
          </a:xfrm>
          <a:prstGeom prst="rect">
            <a:avLst/>
          </a:prstGeom>
        </p:spPr>
      </p:pic>
      <p:sp>
        <p:nvSpPr>
          <p:cNvPr id="2" name="文本框 4101"/>
          <p:cNvSpPr txBox="1"/>
          <p:nvPr/>
        </p:nvSpPr>
        <p:spPr bwMode="auto">
          <a:xfrm>
            <a:off x="4445000" y="402590"/>
            <a:ext cx="405574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Pre-listening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8243" name="组合 8"/>
          <p:cNvGrpSpPr/>
          <p:nvPr/>
        </p:nvGrpSpPr>
        <p:grpSpPr>
          <a:xfrm>
            <a:off x="268288" y="1333500"/>
            <a:ext cx="792162" cy="646113"/>
            <a:chOff x="467544" y="1043256"/>
            <a:chExt cx="791319" cy="645478"/>
          </a:xfrm>
        </p:grpSpPr>
        <p:sp>
          <p:nvSpPr>
            <p:cNvPr id="138244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245" name="文本框 10"/>
            <p:cNvSpPr txBox="1"/>
            <p:nvPr/>
          </p:nvSpPr>
          <p:spPr>
            <a:xfrm>
              <a:off x="467544" y="1043256"/>
              <a:ext cx="791319" cy="6454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lang="zh-CN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8246" name="文本框 52226"/>
          <p:cNvSpPr txBox="1"/>
          <p:nvPr/>
        </p:nvSpPr>
        <p:spPr>
          <a:xfrm>
            <a:off x="1060450" y="1174750"/>
            <a:ext cx="10953750" cy="1200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Write these words and phrases next to their opposites in the chart.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8915" name="文本框 52227"/>
          <p:cNvSpPr txBox="1">
            <a:spLocks noChangeArrowheads="1"/>
          </p:cNvSpPr>
          <p:nvPr/>
        </p:nvSpPr>
        <p:spPr bwMode="auto">
          <a:xfrm>
            <a:off x="1654175" y="2707005"/>
            <a:ext cx="8024813" cy="58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3200" b="1" kern="1200" cap="none" spc="0" normalizeH="0" baseline="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funniest     most creative     quietest    best</a:t>
            </a:r>
            <a:endParaRPr kumimoji="0" lang="en-US" altLang="zh-CN" sz="3200" b="1" kern="1200" cap="none" spc="0" normalizeH="0" baseline="0" noProof="1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2250" name="表格 52249"/>
          <p:cNvGraphicFramePr/>
          <p:nvPr/>
        </p:nvGraphicFramePr>
        <p:xfrm>
          <a:off x="1654175" y="3434080"/>
          <a:ext cx="8261350" cy="2338388"/>
        </p:xfrm>
        <a:graphic>
          <a:graphicData uri="http://schemas.openxmlformats.org/drawingml/2006/table">
            <a:tbl>
              <a:tblPr/>
              <a:tblGrid>
                <a:gridCol w="3850640"/>
                <a:gridCol w="4410710"/>
              </a:tblGrid>
              <a:tr h="60134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most boring</a:t>
                      </a:r>
                      <a:endParaRPr lang="en-US" altLang="zh-CN" sz="32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most creative</a:t>
                      </a:r>
                      <a:endParaRPr lang="en-US" altLang="zh-CN" sz="32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547370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</a:rPr>
                        <a:t>loudest</a:t>
                      </a:r>
                      <a:endParaRPr lang="en-US" altLang="zh-CN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</a:tr>
              <a:tr h="48704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>
                          <a:latin typeface="Times New Roman" panose="02020603050405020304" pitchFamily="18" charset="0"/>
                        </a:rPr>
                        <a:t>worst</a:t>
                      </a:r>
                      <a:endParaRPr lang="en-US" altLang="zh-CN" sz="3200" b="1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</a:tr>
              <a:tr h="509905"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3200" b="1" dirty="0">
                          <a:latin typeface="Times New Roman" panose="02020603050405020304" pitchFamily="18" charset="0"/>
                        </a:rPr>
                        <a:t>most serious</a:t>
                      </a:r>
                      <a:endParaRPr lang="en-US" altLang="zh-CN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sz="3200" b="1" dirty="0">
                        <a:latin typeface="Times New Roman" panose="02020603050405020304" pitchFamily="18" charset="0"/>
                      </a:endParaRPr>
                    </a:p>
                  </a:txBody>
                  <a:tcPr marL="91430" marR="91430" marT="45708" marB="45708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45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2247" name="矩形 52246"/>
          <p:cNvSpPr/>
          <p:nvPr/>
        </p:nvSpPr>
        <p:spPr>
          <a:xfrm>
            <a:off x="6634163" y="4029393"/>
            <a:ext cx="153828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quietest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48" name="矩形 52247"/>
          <p:cNvSpPr/>
          <p:nvPr/>
        </p:nvSpPr>
        <p:spPr>
          <a:xfrm>
            <a:off x="6962775" y="4607243"/>
            <a:ext cx="882650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49" name="矩形 52248"/>
          <p:cNvSpPr/>
          <p:nvPr/>
        </p:nvSpPr>
        <p:spPr>
          <a:xfrm>
            <a:off x="6635750" y="5185093"/>
            <a:ext cx="186213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funniest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9400" y="2186305"/>
            <a:ext cx="4253230" cy="49149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adj.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有创造力的；创造性的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99025" y="2780030"/>
            <a:ext cx="1444625" cy="520700"/>
          </a:xfrm>
          <a:prstGeom prst="rect">
            <a:avLst/>
          </a:prstGeom>
          <a:solidFill>
            <a:srgbClr val="FFC000">
              <a:alpha val="41960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7" grpId="0"/>
      <p:bldP spid="52248" grpId="0"/>
      <p:bldP spid="52249" grpId="0"/>
      <p:bldP spid="3" grpId="0" bldLvl="0" animBg="1"/>
      <p:bldP spid="1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26" name="组合 8"/>
          <p:cNvGrpSpPr/>
          <p:nvPr/>
        </p:nvGrpSpPr>
        <p:grpSpPr>
          <a:xfrm>
            <a:off x="325438" y="1203643"/>
            <a:ext cx="792162" cy="644525"/>
            <a:chOff x="467544" y="1043256"/>
            <a:chExt cx="791319" cy="643892"/>
          </a:xfrm>
        </p:grpSpPr>
        <p:sp>
          <p:nvSpPr>
            <p:cNvPr id="129027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28" name="文本框 10"/>
            <p:cNvSpPr txBox="1"/>
            <p:nvPr/>
          </p:nvSpPr>
          <p:spPr>
            <a:xfrm>
              <a:off x="467544" y="1043256"/>
              <a:ext cx="791319" cy="6438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1b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9269" name="文本框 3"/>
          <p:cNvSpPr txBox="1"/>
          <p:nvPr/>
        </p:nvSpPr>
        <p:spPr>
          <a:xfrm>
            <a:off x="980440" y="1069658"/>
            <a:ext cx="10866438" cy="11985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Tell your partner about people you know. Use the words in 1a.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3787775" y="3746500"/>
            <a:ext cx="5694045" cy="1642745"/>
          </a:xfrm>
          <a:prstGeom prst="wedgeEllipseCallout">
            <a:avLst>
              <a:gd name="adj1" fmla="val -46525"/>
              <a:gd name="adj2" fmla="val 430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4674553" y="3982720"/>
            <a:ext cx="4584700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My cousin Li Jing is the funniest person I know.</a:t>
            </a:r>
            <a:endParaRPr lang="en-US" altLang="zh-CN" sz="32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376045" y="2418715"/>
            <a:ext cx="9010650" cy="1116965"/>
          </a:xfrm>
          <a:prstGeom prst="rect">
            <a:avLst/>
          </a:prstGeom>
          <a:solidFill>
            <a:schemeClr val="accent5"/>
          </a:solidFill>
          <a:ln w="12700" cmpd="sng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most boring     most creative     loudest  	quietest</a:t>
            </a:r>
            <a:endParaRPr kumimoji="0" lang="en-US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worst  	       best  	   most serious  	funniest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文本框 5"/>
          <p:cNvSpPr txBox="1"/>
          <p:nvPr/>
        </p:nvSpPr>
        <p:spPr>
          <a:xfrm>
            <a:off x="734695" y="1146810"/>
            <a:ext cx="79019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Let's talk about classmates. 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746" name="Text Box 4"/>
          <p:cNvSpPr txBox="1"/>
          <p:nvPr/>
        </p:nvSpPr>
        <p:spPr>
          <a:xfrm>
            <a:off x="695960" y="1789113"/>
            <a:ext cx="10787063" cy="3046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charset="-122"/>
              </a:rPr>
              <a:t>Who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do you think is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the most hard-working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in the class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charset="-122"/>
              </a:rPr>
              <a:t>?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---I think ...is the most hard-working student in our class.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---Who is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the most creative/ the quietest/ the most serious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...?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charset="-122"/>
              </a:rPr>
              <a:t>---.....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140293" name="Picture 8" descr="2531170_132521864382_2"/>
          <p:cNvPicPr>
            <a:picLocks noChangeAspect="1"/>
          </p:cNvPicPr>
          <p:nvPr/>
        </p:nvPicPr>
        <p:blipFill>
          <a:blip r:embed="rId1"/>
          <a:srcRect t="20326" r="53857" b="2974"/>
          <a:stretch>
            <a:fillRect/>
          </a:stretch>
        </p:blipFill>
        <p:spPr>
          <a:xfrm>
            <a:off x="2225675" y="4552950"/>
            <a:ext cx="1592263" cy="1789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294" name="Picture 7" descr="2531170_132521864382_2"/>
          <p:cNvPicPr>
            <a:picLocks noChangeAspect="1"/>
          </p:cNvPicPr>
          <p:nvPr/>
        </p:nvPicPr>
        <p:blipFill>
          <a:blip r:embed="rId2"/>
          <a:srcRect t="18956" r="54233" b="4344"/>
          <a:stretch>
            <a:fillRect/>
          </a:stretch>
        </p:blipFill>
        <p:spPr>
          <a:xfrm>
            <a:off x="4769168" y="4580890"/>
            <a:ext cx="1482725" cy="1714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3927021" y="14561"/>
            <a:ext cx="4185145" cy="1248528"/>
            <a:chOff x="4999" y="258"/>
            <a:chExt cx="6591" cy="19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789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5074285" y="386080"/>
            <a:ext cx="29324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Pair 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图片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155" y="4478020"/>
            <a:ext cx="2458720" cy="169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  <p:bldP spid="3174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210185" y="955040"/>
            <a:ext cx="1153414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Key words &amp; phrases: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creative, performer, talent show, upside down, for sure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fontAlgn="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Key sentences: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1. Who did you think was the best act?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2. My cousin Li Jing is the funniest person I know.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3. I don't know many people who can play the guitar upside down!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To learn to</a:t>
            </a:r>
            <a:r>
              <a:rPr lang="en-US" altLang="zh-CN" sz="3200" b="1" noProof="0" dirty="0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use the superlatives to describe people.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6" y="127860"/>
            <a:ext cx="1814934" cy="66746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25634" y="20399"/>
            <a:ext cx="3875963" cy="1248528"/>
            <a:chOff x="4506109" y="168122"/>
            <a:chExt cx="3176120" cy="1023094"/>
          </a:xfrm>
        </p:grpSpPr>
        <p:sp>
          <p:nvSpPr>
            <p:cNvPr id="8" name="矩形: 圆角 7"/>
            <p:cNvSpPr/>
            <p:nvPr/>
          </p:nvSpPr>
          <p:spPr>
            <a:xfrm>
              <a:off x="5205716" y="396671"/>
              <a:ext cx="2069431" cy="522288"/>
            </a:xfrm>
            <a:prstGeom prst="roundRect">
              <a:avLst/>
            </a:prstGeom>
            <a:solidFill>
              <a:srgbClr val="3B8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4101"/>
            <p:cNvSpPr txBox="1"/>
            <p:nvPr/>
          </p:nvSpPr>
          <p:spPr bwMode="auto">
            <a:xfrm>
              <a:off x="5459729" y="408665"/>
              <a:ext cx="2222500" cy="522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4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幼圆" panose="02010509060101010101" pitchFamily="49" charset="-122"/>
                  <a:cs typeface="+mn-cs"/>
                  <a:sym typeface="宋体" panose="02010600030101010101" pitchFamily="2" charset="-122"/>
                </a:rPr>
                <a:t>学习目标</a:t>
              </a:r>
              <a:endParaRPr kumimoji="0" lang="zh-CN" altLang="en-US" sz="34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幼圆" panose="02010509060101010101" pitchFamily="49" charset="-122"/>
                <a:cs typeface="+mn-cs"/>
                <a:sym typeface="宋体" panose="02010600030101010101" pitchFamily="2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109" y="168122"/>
              <a:ext cx="1102895" cy="102309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281555" y="10471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ABLE_BEAUTIFY" val="smartTable{4fd3ef4e-16c5-457c-b2b7-39aa124a7ad0}"/>
</p:tagLst>
</file>

<file path=ppt/tags/tag9.xml><?xml version="1.0" encoding="utf-8"?>
<p:tagLst xmlns:p="http://schemas.openxmlformats.org/presentationml/2006/main">
  <p:tag name="COMMONDATA" val="eyJoZGlkIjoiNTM1Zjk3MDFmNTEzMzIzNGQ1NTY1ZDMyZjUyNTM2ZTcifQ=="/>
  <p:tag name="KSO_WPP_MARK_KEY" val="ba7911b9-110b-46c3-b02d-7f201825c2fd"/>
  <p:tag name="commondata" val="eyJoZGlkIjoiNDM4NDRhZjIyZDUyMzExNjg0NmQ2NTc2MzhlMmQ2ZTYifQ=="/>
</p:tagLst>
</file>

<file path=ppt/theme/theme1.xml><?xml version="1.0" encoding="utf-8"?>
<a:theme xmlns:a="http://schemas.openxmlformats.org/drawingml/2006/main" name="1_Office 主题​​">
  <a:themeElements>
    <a:clrScheme name="自定义 36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A456"/>
      </a:accent1>
      <a:accent2>
        <a:srgbClr val="DC603E"/>
      </a:accent2>
      <a:accent3>
        <a:srgbClr val="FF9358"/>
      </a:accent3>
      <a:accent4>
        <a:srgbClr val="43A456"/>
      </a:accent4>
      <a:accent5>
        <a:srgbClr val="DC603E"/>
      </a:accent5>
      <a:accent6>
        <a:srgbClr val="FF93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6206</Words>
  <Application>WPS 演示</Application>
  <PresentationFormat>宽屏</PresentationFormat>
  <Paragraphs>387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Arial</vt:lpstr>
      <vt:lpstr>宋体</vt:lpstr>
      <vt:lpstr>Wingdings</vt:lpstr>
      <vt:lpstr>华文细黑</vt:lpstr>
      <vt:lpstr>微软雅黑</vt:lpstr>
      <vt:lpstr>Times New Roman</vt:lpstr>
      <vt:lpstr>字魂36号-正文宋楷</vt:lpstr>
      <vt:lpstr>华文行楷</vt:lpstr>
      <vt:lpstr>华文琥珀</vt:lpstr>
      <vt:lpstr>等线</vt:lpstr>
      <vt:lpstr>Aharoni</vt:lpstr>
      <vt:lpstr>幼圆</vt:lpstr>
      <vt:lpstr>Comic Sans MS</vt:lpstr>
      <vt:lpstr>Wingdings</vt:lpstr>
      <vt:lpstr>Arial Unicode MS</vt:lpstr>
      <vt:lpstr>Calibri</vt:lpstr>
      <vt:lpstr>黑体</vt:lpstr>
      <vt:lpstr>等线 Light</vt:lpstr>
      <vt:lpstr>1_Office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I. 单项选择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youyi-pc</dc:creator>
  <cp:lastModifiedBy>Administrator</cp:lastModifiedBy>
  <cp:revision>104</cp:revision>
  <dcterms:created xsi:type="dcterms:W3CDTF">2022-05-09T08:48:00Z</dcterms:created>
  <dcterms:modified xsi:type="dcterms:W3CDTF">2024-10-18T07:44:43Z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2052-12.1.0.17440</vt:lpwstr>
  </property>
  <property fmtid="{D5CDD505-2E9C-101B-9397-08002B2CF9AE}" pid="3" name="ICV">
    <vt:lpwstr>3315F6AE85F948F4A40AFB0099CB2D94</vt:lpwstr>
  </property>
</Properties>
</file>